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467" r:id="rId3"/>
    <p:sldId id="468" r:id="rId4"/>
    <p:sldId id="482" r:id="rId5"/>
    <p:sldId id="481" r:id="rId6"/>
    <p:sldId id="470" r:id="rId7"/>
    <p:sldId id="471" r:id="rId8"/>
    <p:sldId id="472" r:id="rId9"/>
    <p:sldId id="473" r:id="rId10"/>
    <p:sldId id="474" r:id="rId11"/>
    <p:sldId id="476" r:id="rId12"/>
    <p:sldId id="41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249" autoAdjust="0"/>
    <p:restoredTop sz="92922" autoAdjust="0"/>
  </p:normalViewPr>
  <p:slideViewPr>
    <p:cSldViewPr>
      <p:cViewPr varScale="1">
        <p:scale>
          <a:sx n="85" d="100"/>
          <a:sy n="85" d="100"/>
        </p:scale>
        <p:origin x="-3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741036-16CC-4606-88F6-CE267E22589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8741036-16CC-4606-88F6-CE267E22589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57200" y="4724400"/>
            <a:ext cx="7772400" cy="1219200"/>
          </a:xfrm>
        </p:spPr>
        <p:txBody>
          <a:bodyPr/>
          <a:lstStyle>
            <a:lvl1pPr>
              <a:defRPr>
                <a:solidFill>
                  <a:schemeClr val="bg1"/>
                </a:solidFill>
              </a:defRPr>
            </a:lvl1pPr>
          </a:lstStyle>
          <a:p>
            <a:r>
              <a:rPr lang="en-US"/>
              <a:t>Click to edit Master title style</a:t>
            </a:r>
          </a:p>
        </p:txBody>
      </p:sp>
      <p:sp>
        <p:nvSpPr>
          <p:cNvPr id="4100" name="Rectangle 4"/>
          <p:cNvSpPr>
            <a:spLocks noGrp="1" noChangeArrowheads="1"/>
          </p:cNvSpPr>
          <p:nvPr>
            <p:ph type="dt" sz="half" idx="2"/>
          </p:nvPr>
        </p:nvSpPr>
        <p:spPr/>
        <p:txBody>
          <a:bodyPr/>
          <a:lstStyle>
            <a:lvl1pPr>
              <a:defRPr/>
            </a:lvl1pPr>
          </a:lstStyle>
          <a:p>
            <a:endParaRPr lang="en-US"/>
          </a:p>
        </p:txBody>
      </p:sp>
      <p:sp>
        <p:nvSpPr>
          <p:cNvPr id="4101" name="Rectangle 5"/>
          <p:cNvSpPr>
            <a:spLocks noGrp="1" noChangeArrowheads="1"/>
          </p:cNvSpPr>
          <p:nvPr>
            <p:ph type="ftr" sz="quarter" idx="3"/>
          </p:nvPr>
        </p:nvSpPr>
        <p:spPr>
          <a:xfrm>
            <a:off x="3124200" y="6019800"/>
            <a:ext cx="2895600" cy="701675"/>
          </a:xfrm>
        </p:spPr>
        <p:txBody>
          <a:bodyPr/>
          <a:lstStyle>
            <a:lvl1pPr>
              <a:defRPr/>
            </a:lvl1pPr>
          </a:lstStyle>
          <a:p>
            <a:r>
              <a:rPr lang="en-US"/>
              <a:t>Federal Concierge LLC</a:t>
            </a:r>
          </a:p>
          <a:p>
            <a:r>
              <a:rPr lang="en-US"/>
              <a:t>All Rights Reserved</a:t>
            </a:r>
          </a:p>
          <a:p>
            <a:r>
              <a:rPr lang="en-US"/>
              <a:t>www.federalconcierge.com</a:t>
            </a:r>
          </a:p>
          <a:p>
            <a:endParaRPr lang="en-US"/>
          </a:p>
          <a:p>
            <a:endParaRPr lang="en-US"/>
          </a:p>
        </p:txBody>
      </p:sp>
      <p:sp>
        <p:nvSpPr>
          <p:cNvPr id="4102" name="Rectangle 6"/>
          <p:cNvSpPr>
            <a:spLocks noGrp="1" noChangeArrowheads="1"/>
          </p:cNvSpPr>
          <p:nvPr>
            <p:ph type="sldNum" sz="quarter" idx="4"/>
          </p:nvPr>
        </p:nvSpPr>
        <p:spPr/>
        <p:txBody>
          <a:bodyPr/>
          <a:lstStyle>
            <a:lvl1pPr>
              <a:defRPr/>
            </a:lvl1pPr>
          </a:lstStyle>
          <a:p>
            <a:fld id="{FEF20FDD-F8D8-4FFC-9B8F-5ED43CF268D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6" name="Slide Number Placeholder 5"/>
          <p:cNvSpPr>
            <a:spLocks noGrp="1"/>
          </p:cNvSpPr>
          <p:nvPr>
            <p:ph type="sldNum" sz="quarter" idx="12"/>
          </p:nvPr>
        </p:nvSpPr>
        <p:spPr/>
        <p:txBody>
          <a:bodyPr/>
          <a:lstStyle>
            <a:lvl1pPr>
              <a:defRPr/>
            </a:lvl1pPr>
          </a:lstStyle>
          <a:p>
            <a:fld id="{3E651EFB-B8FE-40F6-9DE5-EDB7C9854B9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4983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4983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6" name="Slide Number Placeholder 5"/>
          <p:cNvSpPr>
            <a:spLocks noGrp="1"/>
          </p:cNvSpPr>
          <p:nvPr>
            <p:ph type="sldNum" sz="quarter" idx="12"/>
          </p:nvPr>
        </p:nvSpPr>
        <p:spPr/>
        <p:txBody>
          <a:bodyPr/>
          <a:lstStyle>
            <a:lvl1pPr>
              <a:defRPr/>
            </a:lvl1pPr>
          </a:lstStyle>
          <a:p>
            <a:fld id="{15EC902E-AE78-4505-94E9-2525726F61C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6" name="Slide Number Placeholder 5"/>
          <p:cNvSpPr>
            <a:spLocks noGrp="1"/>
          </p:cNvSpPr>
          <p:nvPr>
            <p:ph type="sldNum" sz="quarter" idx="12"/>
          </p:nvPr>
        </p:nvSpPr>
        <p:spPr/>
        <p:txBody>
          <a:bodyPr/>
          <a:lstStyle>
            <a:lvl1pPr>
              <a:defRPr/>
            </a:lvl1pPr>
          </a:lstStyle>
          <a:p>
            <a:fld id="{A54BE93C-03A0-404E-9A15-1161968F67E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6" name="Slide Number Placeholder 5"/>
          <p:cNvSpPr>
            <a:spLocks noGrp="1"/>
          </p:cNvSpPr>
          <p:nvPr>
            <p:ph type="sldNum" sz="quarter" idx="12"/>
          </p:nvPr>
        </p:nvSpPr>
        <p:spPr/>
        <p:txBody>
          <a:bodyPr/>
          <a:lstStyle>
            <a:lvl1pPr>
              <a:defRPr/>
            </a:lvl1pPr>
          </a:lstStyle>
          <a:p>
            <a:fld id="{582E6131-0BBF-47F1-A570-F6AD9AA5B6D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33600"/>
            <a:ext cx="4038600" cy="3840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7" name="Slide Number Placeholder 6"/>
          <p:cNvSpPr>
            <a:spLocks noGrp="1"/>
          </p:cNvSpPr>
          <p:nvPr>
            <p:ph type="sldNum" sz="quarter" idx="12"/>
          </p:nvPr>
        </p:nvSpPr>
        <p:spPr/>
        <p:txBody>
          <a:bodyPr/>
          <a:lstStyle>
            <a:lvl1pPr>
              <a:defRPr/>
            </a:lvl1pPr>
          </a:lstStyle>
          <a:p>
            <a:fld id="{4A55A9EB-7EC1-47E3-AC5A-CEAA140A24C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9" name="Slide Number Placeholder 8"/>
          <p:cNvSpPr>
            <a:spLocks noGrp="1"/>
          </p:cNvSpPr>
          <p:nvPr>
            <p:ph type="sldNum" sz="quarter" idx="12"/>
          </p:nvPr>
        </p:nvSpPr>
        <p:spPr/>
        <p:txBody>
          <a:bodyPr/>
          <a:lstStyle>
            <a:lvl1pPr>
              <a:defRPr/>
            </a:lvl1pPr>
          </a:lstStyle>
          <a:p>
            <a:fld id="{E5241763-219E-416D-AD92-34FD03873FE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5" name="Slide Number Placeholder 4"/>
          <p:cNvSpPr>
            <a:spLocks noGrp="1"/>
          </p:cNvSpPr>
          <p:nvPr>
            <p:ph type="sldNum" sz="quarter" idx="12"/>
          </p:nvPr>
        </p:nvSpPr>
        <p:spPr/>
        <p:txBody>
          <a:bodyPr/>
          <a:lstStyle>
            <a:lvl1pPr>
              <a:defRPr/>
            </a:lvl1pPr>
          </a:lstStyle>
          <a:p>
            <a:fld id="{9AA04715-BFAA-484D-9C39-7B5B33EA11C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4" name="Slide Number Placeholder 3"/>
          <p:cNvSpPr>
            <a:spLocks noGrp="1"/>
          </p:cNvSpPr>
          <p:nvPr>
            <p:ph type="sldNum" sz="quarter" idx="12"/>
          </p:nvPr>
        </p:nvSpPr>
        <p:spPr/>
        <p:txBody>
          <a:bodyPr/>
          <a:lstStyle>
            <a:lvl1pPr>
              <a:defRPr/>
            </a:lvl1pPr>
          </a:lstStyle>
          <a:p>
            <a:fld id="{4B27FFB1-3709-4AB6-B9FD-87DDF5541B5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7" name="Slide Number Placeholder 6"/>
          <p:cNvSpPr>
            <a:spLocks noGrp="1"/>
          </p:cNvSpPr>
          <p:nvPr>
            <p:ph type="sldNum" sz="quarter" idx="12"/>
          </p:nvPr>
        </p:nvSpPr>
        <p:spPr/>
        <p:txBody>
          <a:bodyPr/>
          <a:lstStyle>
            <a:lvl1pPr>
              <a:defRPr/>
            </a:lvl1pPr>
          </a:lstStyle>
          <a:p>
            <a:fld id="{AF0DCFBC-E0D1-4938-ACAF-5C5D1C48A51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Federal Concierge LLC</a:t>
            </a:r>
          </a:p>
          <a:p>
            <a:r>
              <a:rPr lang="en-US"/>
              <a:t>All Rights Reserved</a:t>
            </a:r>
          </a:p>
        </p:txBody>
      </p:sp>
      <p:sp>
        <p:nvSpPr>
          <p:cNvPr id="7" name="Slide Number Placeholder 6"/>
          <p:cNvSpPr>
            <a:spLocks noGrp="1"/>
          </p:cNvSpPr>
          <p:nvPr>
            <p:ph type="sldNum" sz="quarter" idx="12"/>
          </p:nvPr>
        </p:nvSpPr>
        <p:spPr/>
        <p:txBody>
          <a:bodyPr/>
          <a:lstStyle>
            <a:lvl1pPr>
              <a:defRPr/>
            </a:lvl1pPr>
          </a:lstStyle>
          <a:p>
            <a:fld id="{56405B49-7261-4B70-8BE8-257FE85A06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90600"/>
            <a:ext cx="4876800" cy="1112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133600"/>
            <a:ext cx="8229600" cy="3840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73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Federal Concierge LLC</a:t>
            </a:r>
          </a:p>
          <a:p>
            <a:r>
              <a:rPr lang="en-US"/>
              <a:t>All Rights Reserved</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341BBC4-9B6B-42E2-AAFF-F89875C98E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rtl="0" fontAlgn="base">
        <a:spcBef>
          <a:spcPct val="0"/>
        </a:spcBef>
        <a:spcAft>
          <a:spcPct val="0"/>
        </a:spcAft>
        <a:defRPr sz="2800">
          <a:solidFill>
            <a:schemeClr val="accent2"/>
          </a:solidFill>
          <a:latin typeface="+mj-lt"/>
          <a:ea typeface="+mj-ea"/>
          <a:cs typeface="+mj-cs"/>
        </a:defRPr>
      </a:lvl1pPr>
      <a:lvl2pPr algn="l" rtl="0" fontAlgn="base">
        <a:spcBef>
          <a:spcPct val="0"/>
        </a:spcBef>
        <a:spcAft>
          <a:spcPct val="0"/>
        </a:spcAft>
        <a:defRPr sz="2800">
          <a:solidFill>
            <a:schemeClr val="accent2"/>
          </a:solidFill>
          <a:latin typeface="Arial" charset="0"/>
        </a:defRPr>
      </a:lvl2pPr>
      <a:lvl3pPr algn="l" rtl="0" fontAlgn="base">
        <a:spcBef>
          <a:spcPct val="0"/>
        </a:spcBef>
        <a:spcAft>
          <a:spcPct val="0"/>
        </a:spcAft>
        <a:defRPr sz="2800">
          <a:solidFill>
            <a:schemeClr val="accent2"/>
          </a:solidFill>
          <a:latin typeface="Arial" charset="0"/>
        </a:defRPr>
      </a:lvl3pPr>
      <a:lvl4pPr algn="l" rtl="0" fontAlgn="base">
        <a:spcBef>
          <a:spcPct val="0"/>
        </a:spcBef>
        <a:spcAft>
          <a:spcPct val="0"/>
        </a:spcAft>
        <a:defRPr sz="2800">
          <a:solidFill>
            <a:schemeClr val="accent2"/>
          </a:solidFill>
          <a:latin typeface="Arial" charset="0"/>
        </a:defRPr>
      </a:lvl4pPr>
      <a:lvl5pPr algn="l" rtl="0" fontAlgn="base">
        <a:spcBef>
          <a:spcPct val="0"/>
        </a:spcBef>
        <a:spcAft>
          <a:spcPct val="0"/>
        </a:spcAft>
        <a:defRPr sz="2800">
          <a:solidFill>
            <a:schemeClr val="accent2"/>
          </a:solidFill>
          <a:latin typeface="Arial" charset="0"/>
        </a:defRPr>
      </a:lvl5pPr>
      <a:lvl6pPr marL="457200" algn="l" rtl="0" fontAlgn="base">
        <a:spcBef>
          <a:spcPct val="0"/>
        </a:spcBef>
        <a:spcAft>
          <a:spcPct val="0"/>
        </a:spcAft>
        <a:defRPr sz="2800">
          <a:solidFill>
            <a:schemeClr val="accent2"/>
          </a:solidFill>
          <a:latin typeface="Arial" charset="0"/>
        </a:defRPr>
      </a:lvl6pPr>
      <a:lvl7pPr marL="914400" algn="l" rtl="0" fontAlgn="base">
        <a:spcBef>
          <a:spcPct val="0"/>
        </a:spcBef>
        <a:spcAft>
          <a:spcPct val="0"/>
        </a:spcAft>
        <a:defRPr sz="2800">
          <a:solidFill>
            <a:schemeClr val="accent2"/>
          </a:solidFill>
          <a:latin typeface="Arial" charset="0"/>
        </a:defRPr>
      </a:lvl7pPr>
      <a:lvl8pPr marL="1371600" algn="l" rtl="0" fontAlgn="base">
        <a:spcBef>
          <a:spcPct val="0"/>
        </a:spcBef>
        <a:spcAft>
          <a:spcPct val="0"/>
        </a:spcAft>
        <a:defRPr sz="2800">
          <a:solidFill>
            <a:schemeClr val="accent2"/>
          </a:solidFill>
          <a:latin typeface="Arial" charset="0"/>
        </a:defRPr>
      </a:lvl8pPr>
      <a:lvl9pPr marL="1828800" algn="l" rtl="0" fontAlgn="base">
        <a:spcBef>
          <a:spcPct val="0"/>
        </a:spcBef>
        <a:spcAft>
          <a:spcPct val="0"/>
        </a:spcAft>
        <a:defRPr sz="2800">
          <a:solidFill>
            <a:schemeClr val="accent2"/>
          </a:solidFill>
          <a:latin typeface="Arial" charset="0"/>
        </a:defRPr>
      </a:lvl9pPr>
    </p:titleStyle>
    <p:bodyStyle>
      <a:lvl1pPr marL="342900" indent="-342900" algn="l" rtl="0" fontAlgn="base">
        <a:spcBef>
          <a:spcPct val="20000"/>
        </a:spcBef>
        <a:spcAft>
          <a:spcPct val="0"/>
        </a:spcAft>
        <a:buChar char="•"/>
        <a:defRPr sz="2400" b="1">
          <a:solidFill>
            <a:schemeClr val="tx1"/>
          </a:solidFill>
          <a:latin typeface="+mn-lt"/>
          <a:ea typeface="+mn-ea"/>
          <a:cs typeface="+mn-cs"/>
        </a:defRPr>
      </a:lvl1pPr>
      <a:lvl2pPr marL="742950" indent="-285750" algn="l" rtl="0" fontAlgn="base">
        <a:spcBef>
          <a:spcPct val="20000"/>
        </a:spcBef>
        <a:spcAft>
          <a:spcPct val="0"/>
        </a:spcAft>
        <a:buChar char="–"/>
        <a:defRPr sz="2200" b="1">
          <a:solidFill>
            <a:schemeClr val="tx1"/>
          </a:solidFill>
          <a:latin typeface="+mn-lt"/>
        </a:defRPr>
      </a:lvl2pPr>
      <a:lvl3pPr marL="1143000" indent="-228600" algn="l" rtl="0" fontAlgn="base">
        <a:spcBef>
          <a:spcPct val="20000"/>
        </a:spcBef>
        <a:spcAft>
          <a:spcPct val="0"/>
        </a:spcAft>
        <a:buChar char="•"/>
        <a:defRPr sz="1600" b="1">
          <a:solidFill>
            <a:schemeClr val="tx1"/>
          </a:solidFill>
          <a:latin typeface="+mn-lt"/>
        </a:defRPr>
      </a:lvl3pPr>
      <a:lvl4pPr marL="1600200" indent="-228600" algn="l" rtl="0" fontAlgn="base">
        <a:spcBef>
          <a:spcPct val="20000"/>
        </a:spcBef>
        <a:spcAft>
          <a:spcPct val="0"/>
        </a:spcAft>
        <a:buChar char="–"/>
        <a:defRPr sz="1400" b="1">
          <a:solidFill>
            <a:schemeClr val="tx1"/>
          </a:solidFill>
          <a:latin typeface="+mn-lt"/>
        </a:defRPr>
      </a:lvl4pPr>
      <a:lvl5pPr marL="2057400" indent="-228600" algn="l" rtl="0" fontAlgn="base">
        <a:spcBef>
          <a:spcPct val="20000"/>
        </a:spcBef>
        <a:spcAft>
          <a:spcPct val="0"/>
        </a:spcAft>
        <a:buChar char="»"/>
        <a:defRPr sz="1200" b="1">
          <a:solidFill>
            <a:schemeClr val="tx1"/>
          </a:solidFill>
          <a:latin typeface="+mn-lt"/>
        </a:defRPr>
      </a:lvl5pPr>
      <a:lvl6pPr marL="2514600" indent="-228600" algn="l" rtl="0" fontAlgn="base">
        <a:spcBef>
          <a:spcPct val="20000"/>
        </a:spcBef>
        <a:spcAft>
          <a:spcPct val="0"/>
        </a:spcAft>
        <a:buChar char="»"/>
        <a:defRPr sz="1200" b="1">
          <a:solidFill>
            <a:schemeClr val="tx1"/>
          </a:solidFill>
          <a:latin typeface="+mn-lt"/>
        </a:defRPr>
      </a:lvl6pPr>
      <a:lvl7pPr marL="2971800" indent="-228600" algn="l" rtl="0" fontAlgn="base">
        <a:spcBef>
          <a:spcPct val="20000"/>
        </a:spcBef>
        <a:spcAft>
          <a:spcPct val="0"/>
        </a:spcAft>
        <a:buChar char="»"/>
        <a:defRPr sz="1200" b="1">
          <a:solidFill>
            <a:schemeClr val="tx1"/>
          </a:solidFill>
          <a:latin typeface="+mn-lt"/>
        </a:defRPr>
      </a:lvl7pPr>
      <a:lvl8pPr marL="3429000" indent="-228600" algn="l" rtl="0" fontAlgn="base">
        <a:spcBef>
          <a:spcPct val="20000"/>
        </a:spcBef>
        <a:spcAft>
          <a:spcPct val="0"/>
        </a:spcAft>
        <a:buChar char="»"/>
        <a:defRPr sz="1200" b="1">
          <a:solidFill>
            <a:schemeClr val="tx1"/>
          </a:solidFill>
          <a:latin typeface="+mn-lt"/>
        </a:defRPr>
      </a:lvl8pPr>
      <a:lvl9pPr marL="3886200" indent="-228600" algn="l" rtl="0" fontAlgn="base">
        <a:spcBef>
          <a:spcPct val="20000"/>
        </a:spcBef>
        <a:spcAft>
          <a:spcPct val="0"/>
        </a:spcAft>
        <a:buChar char="»"/>
        <a:defRPr sz="1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bb@federalconcierge.com" TargetMode="External"/><Relationship Id="rId7" Type="http://schemas.openxmlformats.org/officeDocument/2006/relationships/hyperlink" Target="mailto:jforbes@hpti.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cpicforum.org/" TargetMode="External"/><Relationship Id="rId5" Type="http://schemas.openxmlformats.org/officeDocument/2006/relationships/hyperlink" Target="http://www.federalconcierge.com/" TargetMode="External"/><Relationship Id="rId4" Type="http://schemas.openxmlformats.org/officeDocument/2006/relationships/hyperlink" Target="mailto:jboroday@yahoo.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picforum.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type="ftr" sz="quarter" idx="3"/>
          </p:nvPr>
        </p:nvSpPr>
        <p:spPr/>
        <p:txBody>
          <a:bodyPr/>
          <a:lstStyle/>
          <a:p>
            <a:r>
              <a:rPr lang="en-US"/>
              <a:t>Federal Concierge LLC</a:t>
            </a:r>
          </a:p>
          <a:p>
            <a:r>
              <a:rPr lang="en-US"/>
              <a:t>All Rights Reserved</a:t>
            </a:r>
          </a:p>
          <a:p>
            <a:r>
              <a:rPr lang="en-US"/>
              <a:t>www.federalconcierge.com</a:t>
            </a:r>
          </a:p>
          <a:p>
            <a:endParaRPr lang="en-US"/>
          </a:p>
          <a:p>
            <a:endParaRPr lang="en-US"/>
          </a:p>
        </p:txBody>
      </p:sp>
      <p:sp>
        <p:nvSpPr>
          <p:cNvPr id="2050" name="Rectangle 2"/>
          <p:cNvSpPr>
            <a:spLocks noGrp="1" noChangeArrowheads="1"/>
          </p:cNvSpPr>
          <p:nvPr>
            <p:ph type="ctrTitle"/>
          </p:nvPr>
        </p:nvSpPr>
        <p:spPr/>
        <p:txBody>
          <a:bodyPr/>
          <a:lstStyle/>
          <a:p>
            <a:pPr algn="ctr"/>
            <a:r>
              <a:rPr lang="en-US" sz="2400" dirty="0"/>
              <a:t>Federal CPIC Forum Advisory Board </a:t>
            </a:r>
            <a:br>
              <a:rPr lang="en-US" sz="2400" dirty="0"/>
            </a:br>
            <a:r>
              <a:rPr lang="en-US" sz="2400"/>
              <a:t>February </a:t>
            </a:r>
            <a:r>
              <a:rPr lang="en-US" sz="2400" smtClean="0"/>
              <a:t>26, </a:t>
            </a:r>
            <a:r>
              <a:rPr lang="en-US" sz="2400" dirty="0"/>
              <a:t>2008</a:t>
            </a:r>
            <a:br>
              <a:rPr lang="en-US" sz="2400" dirty="0"/>
            </a:b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54978" name="Rectangle 2"/>
          <p:cNvSpPr>
            <a:spLocks noGrp="1" noChangeArrowheads="1"/>
          </p:cNvSpPr>
          <p:nvPr>
            <p:ph type="title"/>
          </p:nvPr>
        </p:nvSpPr>
        <p:spPr/>
        <p:txBody>
          <a:bodyPr/>
          <a:lstStyle/>
          <a:p>
            <a:r>
              <a:rPr lang="en-US" sz="2400"/>
              <a:t>Monthly Forum Meetings &amp; Events/ Participation</a:t>
            </a:r>
            <a:br>
              <a:rPr lang="en-US" sz="2400"/>
            </a:br>
            <a:endParaRPr lang="en-US" sz="2400"/>
          </a:p>
        </p:txBody>
      </p:sp>
      <p:sp>
        <p:nvSpPr>
          <p:cNvPr id="254979" name="Rectangle 3"/>
          <p:cNvSpPr>
            <a:spLocks noGrp="1" noChangeArrowheads="1"/>
          </p:cNvSpPr>
          <p:nvPr>
            <p:ph type="body" idx="1"/>
          </p:nvPr>
        </p:nvSpPr>
        <p:spPr/>
        <p:txBody>
          <a:bodyPr/>
          <a:lstStyle/>
          <a:p>
            <a:pPr>
              <a:lnSpc>
                <a:spcPct val="80000"/>
              </a:lnSpc>
            </a:pPr>
            <a:r>
              <a:rPr lang="en-US" sz="1800"/>
              <a:t>John Forbes, leading “Washington Chapter” with Jeff Traczyk</a:t>
            </a:r>
          </a:p>
          <a:p>
            <a:pPr>
              <a:lnSpc>
                <a:spcPct val="80000"/>
              </a:lnSpc>
            </a:pPr>
            <a:r>
              <a:rPr lang="en-US" sz="1800"/>
              <a:t>CPIC PfM Government Working Group – representative needed to speak/ present Feb. 26</a:t>
            </a:r>
            <a:r>
              <a:rPr lang="en-US" sz="1800" baseline="30000"/>
              <a:t>th</a:t>
            </a:r>
            <a:r>
              <a:rPr lang="en-US" sz="1800"/>
              <a:t> 1-3 pm at Dept. of Commerce</a:t>
            </a:r>
          </a:p>
          <a:p>
            <a:pPr>
              <a:lnSpc>
                <a:spcPct val="80000"/>
              </a:lnSpc>
            </a:pPr>
            <a:r>
              <a:rPr lang="en-US" sz="1800"/>
              <a:t>Decisionlens Hosting Chapter Meeting on March  27</a:t>
            </a:r>
            <a:r>
              <a:rPr lang="en-US" sz="1800" baseline="30000"/>
              <a:t>th </a:t>
            </a:r>
            <a:r>
              <a:rPr lang="en-US" sz="1800"/>
              <a:t> featuring speaker from National Regulatory Commission on Best Practices</a:t>
            </a:r>
          </a:p>
          <a:p>
            <a:pPr>
              <a:lnSpc>
                <a:spcPct val="80000"/>
              </a:lnSpc>
            </a:pPr>
            <a:r>
              <a:rPr lang="en-US" sz="1800"/>
              <a:t>Government*Horizons AM Briefing – April 15</a:t>
            </a:r>
            <a:r>
              <a:rPr lang="en-US" sz="1800" baseline="30000"/>
              <a:t>th</a:t>
            </a:r>
            <a:r>
              <a:rPr lang="en-US" sz="1800"/>
              <a:t> – Panel featuring many board members and CPIC Guidebook Authors’ panel</a:t>
            </a:r>
          </a:p>
          <a:p>
            <a:pPr>
              <a:lnSpc>
                <a:spcPct val="80000"/>
              </a:lnSpc>
            </a:pPr>
            <a:r>
              <a:rPr lang="en-US" sz="1800"/>
              <a:t>Syracuse University – April 24</a:t>
            </a:r>
            <a:r>
              <a:rPr lang="en-US" sz="1800" baseline="30000"/>
              <a:t>th</a:t>
            </a:r>
            <a:r>
              <a:rPr lang="en-US" sz="1800"/>
              <a:t> –  Washington Chapter Meeting</a:t>
            </a:r>
          </a:p>
          <a:p>
            <a:pPr>
              <a:lnSpc>
                <a:spcPct val="80000"/>
              </a:lnSpc>
            </a:pPr>
            <a:r>
              <a:rPr lang="en-US" sz="1800"/>
              <a:t>Primavera (ProSight or TeamPlay best practices) – date TBD</a:t>
            </a:r>
          </a:p>
          <a:p>
            <a:pPr>
              <a:lnSpc>
                <a:spcPct val="80000"/>
              </a:lnSpc>
            </a:pPr>
            <a:r>
              <a:rPr lang="en-US" sz="1800"/>
              <a:t>Booz Allen Hamilton – eCPIC Demo - TBD</a:t>
            </a:r>
          </a:p>
          <a:p>
            <a:pPr>
              <a:lnSpc>
                <a:spcPct val="80000"/>
              </a:lnSpc>
            </a:pPr>
            <a:r>
              <a:rPr lang="en-US" sz="1800"/>
              <a:t>CPIC 2008 Conference / 1</a:t>
            </a:r>
            <a:r>
              <a:rPr lang="en-US" sz="1800" baseline="30000"/>
              <a:t>st</a:t>
            </a:r>
            <a:r>
              <a:rPr lang="en-US" sz="1800"/>
              <a:t> Annual CPIC Forum Conference &amp; Awards Reception – July 22-23 Washington, DC</a:t>
            </a:r>
          </a:p>
          <a:p>
            <a:pPr>
              <a:lnSpc>
                <a:spcPct val="80000"/>
              </a:lnSpc>
            </a:pPr>
            <a:r>
              <a:rPr lang="en-US" sz="1800"/>
              <a:t>Fujitsu – date TBD – Performance Improvement, Scoring for 09/10 topics in development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57026" name="Rectangle 2"/>
          <p:cNvSpPr>
            <a:spLocks noGrp="1" noChangeArrowheads="1"/>
          </p:cNvSpPr>
          <p:nvPr>
            <p:ph type="title"/>
          </p:nvPr>
        </p:nvSpPr>
        <p:spPr/>
        <p:txBody>
          <a:bodyPr/>
          <a:lstStyle/>
          <a:p>
            <a:r>
              <a:rPr lang="en-US" sz="2400"/>
              <a:t>CPIC 2008: 1</a:t>
            </a:r>
            <a:r>
              <a:rPr lang="en-US" sz="2400" baseline="30000"/>
              <a:t>st</a:t>
            </a:r>
            <a:r>
              <a:rPr lang="en-US" sz="2400"/>
              <a:t> Annual CPIC Conference &amp; Awards Reception</a:t>
            </a:r>
            <a:br>
              <a:rPr lang="en-US" sz="2400"/>
            </a:br>
            <a:endParaRPr lang="en-US" sz="2400"/>
          </a:p>
        </p:txBody>
      </p:sp>
      <p:sp>
        <p:nvSpPr>
          <p:cNvPr id="257027" name="Rectangle 3"/>
          <p:cNvSpPr>
            <a:spLocks noGrp="1" noChangeArrowheads="1"/>
          </p:cNvSpPr>
          <p:nvPr>
            <p:ph type="body" idx="1"/>
          </p:nvPr>
        </p:nvSpPr>
        <p:spPr/>
        <p:txBody>
          <a:bodyPr/>
          <a:lstStyle/>
          <a:p>
            <a:r>
              <a:rPr lang="en-US"/>
              <a:t>Location- Capitol Hilton DC, July 22-23rd, Time (1.5 days)</a:t>
            </a:r>
          </a:p>
          <a:p>
            <a:r>
              <a:rPr lang="en-US"/>
              <a:t>Nominations now being accepted for awards</a:t>
            </a:r>
          </a:p>
          <a:p>
            <a:r>
              <a:rPr lang="en-US"/>
              <a:t>Web Site with information will launch by 1 March</a:t>
            </a:r>
          </a:p>
          <a:p>
            <a:r>
              <a:rPr lang="en-US"/>
              <a:t>Sponsors Accepted</a:t>
            </a:r>
          </a:p>
          <a:p>
            <a:r>
              <a:rPr lang="en-US"/>
              <a:t>Government Speaking Encouraged</a:t>
            </a:r>
          </a:p>
          <a:p>
            <a:r>
              <a:rPr lang="en-US"/>
              <a:t>$595 &amp; up to attend</a:t>
            </a:r>
          </a:p>
          <a:p>
            <a:r>
              <a:rPr lang="en-US"/>
              <a:t>Mark your calendars.</a:t>
            </a:r>
            <a:endParaRPr lang="en-US" sz="25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184322" name="Rectangle 2"/>
          <p:cNvSpPr>
            <a:spLocks noGrp="1" noChangeArrowheads="1"/>
          </p:cNvSpPr>
          <p:nvPr>
            <p:ph type="title"/>
          </p:nvPr>
        </p:nvSpPr>
        <p:spPr/>
        <p:txBody>
          <a:bodyPr/>
          <a:lstStyle/>
          <a:p>
            <a:r>
              <a:rPr lang="en-US"/>
              <a:t>Thank You For Your Participation</a:t>
            </a:r>
          </a:p>
        </p:txBody>
      </p:sp>
      <p:sp>
        <p:nvSpPr>
          <p:cNvPr id="184323" name="Rectangle 3"/>
          <p:cNvSpPr>
            <a:spLocks noGrp="1" noChangeArrowheads="1"/>
          </p:cNvSpPr>
          <p:nvPr>
            <p:ph type="body" idx="1"/>
          </p:nvPr>
        </p:nvSpPr>
        <p:spPr>
          <a:xfrm>
            <a:off x="457200" y="2133600"/>
            <a:ext cx="8229600" cy="4114800"/>
          </a:xfrm>
        </p:spPr>
        <p:txBody>
          <a:bodyPr/>
          <a:lstStyle/>
          <a:p>
            <a:pPr>
              <a:buFontTx/>
              <a:buNone/>
            </a:pPr>
            <a:endParaRPr lang="en-US" sz="2000" dirty="0"/>
          </a:p>
          <a:p>
            <a:pPr>
              <a:buFontTx/>
              <a:buNone/>
            </a:pPr>
            <a:r>
              <a:rPr lang="en-US" sz="2000" dirty="0"/>
              <a:t>Contact Information:</a:t>
            </a:r>
          </a:p>
          <a:p>
            <a:pPr>
              <a:buFontTx/>
              <a:buNone/>
            </a:pPr>
            <a:r>
              <a:rPr lang="en-US" sz="2000" dirty="0"/>
              <a:t>	Janelle B.  Hill</a:t>
            </a:r>
          </a:p>
          <a:p>
            <a:pPr>
              <a:buFontTx/>
              <a:buNone/>
            </a:pPr>
            <a:r>
              <a:rPr lang="en-US" sz="2000" dirty="0"/>
              <a:t>	760-208-0488 mobile – Eastern Standard </a:t>
            </a:r>
            <a:r>
              <a:rPr lang="en-US" sz="2000" dirty="0" smtClean="0"/>
              <a:t>Time</a:t>
            </a:r>
            <a:endParaRPr lang="en-US" sz="2000" dirty="0"/>
          </a:p>
          <a:p>
            <a:pPr>
              <a:buFontTx/>
              <a:buNone/>
            </a:pPr>
            <a:r>
              <a:rPr lang="en-US" sz="2000" dirty="0"/>
              <a:t>	</a:t>
            </a:r>
            <a:r>
              <a:rPr lang="en-US" sz="2000" dirty="0">
                <a:hlinkClick r:id="rId3"/>
              </a:rPr>
              <a:t>jbb@federalconcierge.com</a:t>
            </a:r>
            <a:r>
              <a:rPr lang="en-US" sz="2000" dirty="0"/>
              <a:t> / </a:t>
            </a:r>
            <a:r>
              <a:rPr lang="en-US" sz="2000" dirty="0">
                <a:hlinkClick r:id="rId4"/>
              </a:rPr>
              <a:t>jboroday@yahoo.com</a:t>
            </a:r>
            <a:r>
              <a:rPr lang="en-US" sz="2000" dirty="0"/>
              <a:t> </a:t>
            </a:r>
          </a:p>
          <a:p>
            <a:pPr>
              <a:buFontTx/>
              <a:buNone/>
            </a:pPr>
            <a:r>
              <a:rPr lang="en-US" sz="2000" dirty="0"/>
              <a:t>	</a:t>
            </a:r>
            <a:r>
              <a:rPr lang="en-US" sz="2000" dirty="0">
                <a:hlinkClick r:id="rId5"/>
              </a:rPr>
              <a:t>www.federalconcierge.com</a:t>
            </a:r>
            <a:r>
              <a:rPr lang="en-US" sz="2000" dirty="0"/>
              <a:t> / </a:t>
            </a:r>
            <a:r>
              <a:rPr lang="en-US" sz="2000" dirty="0">
                <a:hlinkClick r:id="rId6"/>
              </a:rPr>
              <a:t>www.cpicforum.org</a:t>
            </a:r>
            <a:r>
              <a:rPr lang="en-US" sz="2000" dirty="0"/>
              <a:t> </a:t>
            </a:r>
            <a:endParaRPr lang="en-US" sz="2000" dirty="0" smtClean="0"/>
          </a:p>
          <a:p>
            <a:pPr>
              <a:buFontTx/>
              <a:buNone/>
            </a:pPr>
            <a:endParaRPr lang="en-US" sz="2000" dirty="0"/>
          </a:p>
          <a:p>
            <a:pPr>
              <a:buFontTx/>
              <a:buNone/>
            </a:pPr>
            <a:r>
              <a:rPr lang="en-US" sz="2000" dirty="0"/>
              <a:t>	</a:t>
            </a:r>
            <a:r>
              <a:rPr lang="en-US" sz="2000" dirty="0" smtClean="0"/>
              <a:t>John E. Forbes</a:t>
            </a:r>
          </a:p>
          <a:p>
            <a:pPr>
              <a:buFontTx/>
              <a:buNone/>
            </a:pPr>
            <a:r>
              <a:rPr lang="en-US" sz="2000" dirty="0"/>
              <a:t>	</a:t>
            </a:r>
            <a:r>
              <a:rPr lang="en-US" sz="2000" dirty="0" smtClean="0"/>
              <a:t>(703) 707-2775 (Work)</a:t>
            </a:r>
          </a:p>
          <a:p>
            <a:pPr>
              <a:buFontTx/>
              <a:buNone/>
            </a:pPr>
            <a:r>
              <a:rPr lang="en-US" sz="2000" dirty="0"/>
              <a:t>	</a:t>
            </a:r>
            <a:r>
              <a:rPr lang="en-US" sz="2000" dirty="0" smtClean="0"/>
              <a:t>(703) 819-3115 (Cell)</a:t>
            </a:r>
          </a:p>
          <a:p>
            <a:pPr>
              <a:buFontTx/>
              <a:buNone/>
            </a:pPr>
            <a:r>
              <a:rPr lang="en-US" sz="2000" dirty="0"/>
              <a:t>	</a:t>
            </a:r>
            <a:r>
              <a:rPr lang="en-US" sz="2000" dirty="0" smtClean="0">
                <a:hlinkClick r:id="rId7"/>
              </a:rPr>
              <a:t>jforbes@hpti.com</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47810" name="Rectangle 2"/>
          <p:cNvSpPr>
            <a:spLocks noGrp="1" noChangeArrowheads="1"/>
          </p:cNvSpPr>
          <p:nvPr>
            <p:ph type="title"/>
          </p:nvPr>
        </p:nvSpPr>
        <p:spPr/>
        <p:txBody>
          <a:bodyPr/>
          <a:lstStyle/>
          <a:p>
            <a:r>
              <a:rPr lang="en-US"/>
              <a:t>General Information</a:t>
            </a:r>
          </a:p>
        </p:txBody>
      </p:sp>
      <p:sp>
        <p:nvSpPr>
          <p:cNvPr id="247811" name="Rectangle 3"/>
          <p:cNvSpPr>
            <a:spLocks noGrp="1" noChangeArrowheads="1"/>
          </p:cNvSpPr>
          <p:nvPr>
            <p:ph type="body" idx="1"/>
          </p:nvPr>
        </p:nvSpPr>
        <p:spPr/>
        <p:txBody>
          <a:bodyPr/>
          <a:lstStyle/>
          <a:p>
            <a:r>
              <a:rPr lang="en-US"/>
              <a:t>9-Page active Internet site at </a:t>
            </a:r>
            <a:r>
              <a:rPr lang="en-US">
                <a:hlinkClick r:id="rId3"/>
              </a:rPr>
              <a:t>www.cpicforum.org</a:t>
            </a:r>
            <a:r>
              <a:rPr lang="en-US"/>
              <a:t> </a:t>
            </a:r>
          </a:p>
          <a:p>
            <a:r>
              <a:rPr lang="en-US"/>
              <a:t>Steady growth and high level of interest in CPIC community</a:t>
            </a:r>
          </a:p>
          <a:p>
            <a:r>
              <a:rPr lang="en-US"/>
              <a:t>Many informational inquiries/ demands/ requests for briefings and/ or more information</a:t>
            </a:r>
          </a:p>
          <a:p>
            <a:r>
              <a:rPr lang="en-US"/>
              <a:t>Now Introducing a 10</a:t>
            </a:r>
            <a:r>
              <a:rPr lang="en-US" baseline="30000"/>
              <a:t>th</a:t>
            </a:r>
            <a:r>
              <a:rPr lang="en-US"/>
              <a:t> page as a Job Postings Page where entities can advertise CPIC employment opportunities</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48834" name="Rectangle 2"/>
          <p:cNvSpPr>
            <a:spLocks noGrp="1" noChangeArrowheads="1"/>
          </p:cNvSpPr>
          <p:nvPr>
            <p:ph type="title"/>
          </p:nvPr>
        </p:nvSpPr>
        <p:spPr/>
        <p:txBody>
          <a:bodyPr/>
          <a:lstStyle/>
          <a:p>
            <a:r>
              <a:rPr lang="en-US"/>
              <a:t>Charter/ Non-Profit Status</a:t>
            </a:r>
          </a:p>
        </p:txBody>
      </p:sp>
      <p:sp>
        <p:nvSpPr>
          <p:cNvPr id="248835" name="Rectangle 3"/>
          <p:cNvSpPr>
            <a:spLocks noGrp="1" noChangeArrowheads="1"/>
          </p:cNvSpPr>
          <p:nvPr>
            <p:ph type="body" idx="1"/>
          </p:nvPr>
        </p:nvSpPr>
        <p:spPr/>
        <p:txBody>
          <a:bodyPr/>
          <a:lstStyle/>
          <a:p>
            <a:pPr marL="609600" indent="-609600">
              <a:lnSpc>
                <a:spcPct val="90000"/>
              </a:lnSpc>
            </a:pPr>
            <a:r>
              <a:rPr lang="en-US" sz="1800"/>
              <a:t>The Federal CPIC Forum Draft Charter version 5 was posted on our proprietary AIR SET site for Advisory Board review, comments, edits. We are in the final stages of drafting our Charter and will be filing for 501c3 Educational Non-Profit Status.</a:t>
            </a:r>
          </a:p>
          <a:p>
            <a:pPr marL="609600" indent="-609600">
              <a:lnSpc>
                <a:spcPct val="90000"/>
              </a:lnSpc>
            </a:pPr>
            <a:r>
              <a:rPr lang="en-US" sz="1800"/>
              <a:t>Goal: Federal ID number and filing complete during 2008.</a:t>
            </a:r>
          </a:p>
          <a:p>
            <a:pPr marL="609600" indent="-609600">
              <a:lnSpc>
                <a:spcPct val="90000"/>
              </a:lnSpc>
            </a:pPr>
            <a:r>
              <a:rPr lang="en-US" sz="1800"/>
              <a:t>Charter will be published on Internet site and Members’ intranet site once completed.</a:t>
            </a:r>
          </a:p>
          <a:p>
            <a:pPr marL="609600" indent="-609600">
              <a:lnSpc>
                <a:spcPct val="90000"/>
              </a:lnSpc>
            </a:pPr>
            <a:r>
              <a:rPr lang="en-US" sz="1800"/>
              <a:t>Charter includes:</a:t>
            </a:r>
          </a:p>
          <a:p>
            <a:pPr marL="990600" lvl="1" indent="-533400">
              <a:lnSpc>
                <a:spcPct val="90000"/>
              </a:lnSpc>
            </a:pPr>
            <a:r>
              <a:rPr lang="en-US" sz="1800"/>
              <a:t>Educational Support to our constituency community</a:t>
            </a:r>
          </a:p>
          <a:p>
            <a:pPr marL="990600" lvl="1" indent="-533400">
              <a:lnSpc>
                <a:spcPct val="90000"/>
              </a:lnSpc>
            </a:pPr>
            <a:r>
              <a:rPr lang="en-US" sz="1800"/>
              <a:t>Washington Chapter Meetings and Events on CPIC &amp; PfM topics</a:t>
            </a:r>
          </a:p>
          <a:p>
            <a:pPr marL="990600" lvl="1" indent="-533400">
              <a:lnSpc>
                <a:spcPct val="90000"/>
              </a:lnSpc>
            </a:pPr>
            <a:r>
              <a:rPr lang="en-US" sz="1800"/>
              <a:t>CPIC 2008 Conference</a:t>
            </a:r>
          </a:p>
          <a:p>
            <a:pPr marL="990600" lvl="1" indent="-533400">
              <a:lnSpc>
                <a:spcPct val="90000"/>
              </a:lnSpc>
            </a:pPr>
            <a:r>
              <a:rPr lang="en-US" sz="1800"/>
              <a:t>Special Interest Working Groups</a:t>
            </a:r>
          </a:p>
          <a:p>
            <a:pPr marL="990600" lvl="1" indent="-533400">
              <a:lnSpc>
                <a:spcPct val="90000"/>
              </a:lnSpc>
            </a:pPr>
            <a:r>
              <a:rPr lang="en-US" sz="1800"/>
              <a:t>Establishment of Federal CPIC Professional Certification</a:t>
            </a:r>
          </a:p>
          <a:p>
            <a:pPr marL="609600" indent="-609600">
              <a:lnSpc>
                <a:spcPct val="90000"/>
              </a:lnSpc>
            </a:pPr>
            <a:endParaRPr 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64194" name="Rectangle 2"/>
          <p:cNvSpPr>
            <a:spLocks noGrp="1" noChangeArrowheads="1"/>
          </p:cNvSpPr>
          <p:nvPr>
            <p:ph type="title"/>
          </p:nvPr>
        </p:nvSpPr>
        <p:spPr/>
        <p:txBody>
          <a:bodyPr/>
          <a:lstStyle/>
          <a:p>
            <a:r>
              <a:rPr lang="en-US"/>
              <a:t>Membership Information</a:t>
            </a:r>
          </a:p>
        </p:txBody>
      </p:sp>
      <p:sp>
        <p:nvSpPr>
          <p:cNvPr id="264195" name="Rectangle 3"/>
          <p:cNvSpPr>
            <a:spLocks noGrp="1" noChangeArrowheads="1"/>
          </p:cNvSpPr>
          <p:nvPr>
            <p:ph type="body" idx="1"/>
          </p:nvPr>
        </p:nvSpPr>
        <p:spPr/>
        <p:txBody>
          <a:bodyPr/>
          <a:lstStyle/>
          <a:p>
            <a:pPr>
              <a:lnSpc>
                <a:spcPct val="80000"/>
              </a:lnSpc>
            </a:pPr>
            <a:r>
              <a:rPr lang="en-US" sz="1400"/>
              <a:t>Membership dues allow you to participate annually</a:t>
            </a:r>
          </a:p>
          <a:p>
            <a:pPr>
              <a:lnSpc>
                <a:spcPct val="80000"/>
              </a:lnSpc>
            </a:pPr>
            <a:r>
              <a:rPr lang="en-US" sz="1400"/>
              <a:t>Access to Members-Only Events, Washington Chapter Monthly Meetings</a:t>
            </a:r>
          </a:p>
          <a:p>
            <a:pPr>
              <a:lnSpc>
                <a:spcPct val="80000"/>
              </a:lnSpc>
            </a:pPr>
            <a:r>
              <a:rPr lang="en-US" sz="1400"/>
              <a:t>Priority Registrations and certain CPIC Events</a:t>
            </a:r>
          </a:p>
          <a:p>
            <a:pPr>
              <a:lnSpc>
                <a:spcPct val="80000"/>
              </a:lnSpc>
            </a:pPr>
            <a:r>
              <a:rPr lang="en-US" sz="1400"/>
              <a:t>Discounts, such as for CPIC Guidebook and CPIC2008</a:t>
            </a:r>
          </a:p>
          <a:p>
            <a:pPr>
              <a:lnSpc>
                <a:spcPct val="80000"/>
              </a:lnSpc>
            </a:pPr>
            <a:r>
              <a:rPr lang="en-US" sz="1400"/>
              <a:t>Access to E-mails and Announcements, e-Newsletter</a:t>
            </a:r>
          </a:p>
          <a:p>
            <a:pPr>
              <a:lnSpc>
                <a:spcPct val="80000"/>
              </a:lnSpc>
            </a:pPr>
            <a:r>
              <a:rPr lang="en-US" sz="1400"/>
              <a:t>PRICE Webinars and PRICE University Access</a:t>
            </a:r>
          </a:p>
          <a:p>
            <a:pPr>
              <a:lnSpc>
                <a:spcPct val="80000"/>
              </a:lnSpc>
            </a:pPr>
            <a:r>
              <a:rPr lang="en-US" sz="1400"/>
              <a:t>Community Communication &amp; Collaboration via private sign-on and log-in Website </a:t>
            </a:r>
          </a:p>
          <a:p>
            <a:pPr>
              <a:lnSpc>
                <a:spcPct val="80000"/>
              </a:lnSpc>
            </a:pPr>
            <a:r>
              <a:rPr lang="en-US" sz="1400"/>
              <a:t>New Benefits and Information are added consistently</a:t>
            </a:r>
          </a:p>
          <a:p>
            <a:pPr>
              <a:lnSpc>
                <a:spcPct val="80000"/>
              </a:lnSpc>
            </a:pPr>
            <a:r>
              <a:rPr lang="en-US" sz="1400"/>
              <a:t>New Members joining every month</a:t>
            </a:r>
          </a:p>
          <a:p>
            <a:pPr>
              <a:lnSpc>
                <a:spcPct val="80000"/>
              </a:lnSpc>
            </a:pPr>
            <a:r>
              <a:rPr lang="en-US" sz="1400"/>
              <a:t>Access to public and private training on CPIC topics</a:t>
            </a:r>
          </a:p>
          <a:p>
            <a:pPr>
              <a:lnSpc>
                <a:spcPct val="80000"/>
              </a:lnSpc>
            </a:pPr>
            <a:r>
              <a:rPr lang="en-US" sz="1400"/>
              <a:t>Access to participation in Special Interest Groups via in-person, email and blog forums</a:t>
            </a:r>
          </a:p>
          <a:p>
            <a:pPr>
              <a:lnSpc>
                <a:spcPct val="80000"/>
              </a:lnSpc>
            </a:pPr>
            <a:r>
              <a:rPr lang="en-US" sz="1400"/>
              <a:t>$55 per year for Government Employees, $95 for contractors</a:t>
            </a:r>
          </a:p>
          <a:p>
            <a:pPr>
              <a:lnSpc>
                <a:spcPct val="80000"/>
              </a:lnSpc>
            </a:pPr>
            <a:r>
              <a:rPr lang="en-US" sz="1400"/>
              <a:t>Corporate Membership &amp; Sponsorship fees are posted at CPICForum.org</a:t>
            </a:r>
          </a:p>
          <a:p>
            <a:pPr>
              <a:lnSpc>
                <a:spcPct val="80000"/>
              </a:lnSpc>
            </a:pPr>
            <a:r>
              <a:rPr lang="en-US" sz="1400"/>
              <a:t>Government PfM Working Group Members can join for only $25 for one year if their dues are paid by check by 15 March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Federal Concierge LLC</a:t>
            </a:r>
          </a:p>
          <a:p>
            <a:r>
              <a:rPr lang="en-US"/>
              <a:t>All Rights Reserved</a:t>
            </a:r>
          </a:p>
        </p:txBody>
      </p:sp>
      <p:sp>
        <p:nvSpPr>
          <p:cNvPr id="262148" name="Rectangle 4"/>
          <p:cNvSpPr>
            <a:spLocks noGrp="1" noChangeArrowheads="1"/>
          </p:cNvSpPr>
          <p:nvPr>
            <p:ph type="title"/>
          </p:nvPr>
        </p:nvSpPr>
        <p:spPr/>
        <p:txBody>
          <a:bodyPr/>
          <a:lstStyle/>
          <a:p>
            <a:r>
              <a:rPr lang="en-US"/>
              <a:t>Advisory Board</a:t>
            </a:r>
          </a:p>
        </p:txBody>
      </p:sp>
      <p:sp>
        <p:nvSpPr>
          <p:cNvPr id="262149" name="Rectangle 5"/>
          <p:cNvSpPr>
            <a:spLocks noGrp="1" noChangeArrowheads="1"/>
          </p:cNvSpPr>
          <p:nvPr>
            <p:ph type="body" sz="half" idx="1"/>
          </p:nvPr>
        </p:nvSpPr>
        <p:spPr/>
        <p:txBody>
          <a:bodyPr/>
          <a:lstStyle/>
          <a:p>
            <a:pPr>
              <a:lnSpc>
                <a:spcPct val="80000"/>
              </a:lnSpc>
            </a:pPr>
            <a:r>
              <a:rPr lang="en-US" sz="1600"/>
              <a:t>Who’s on the Advisory Board</a:t>
            </a:r>
          </a:p>
          <a:p>
            <a:pPr lvl="1">
              <a:lnSpc>
                <a:spcPct val="80000"/>
              </a:lnSpc>
            </a:pPr>
            <a:r>
              <a:rPr lang="en-US" sz="1600"/>
              <a:t>Bob Haycock (former OMB)</a:t>
            </a:r>
          </a:p>
          <a:p>
            <a:pPr lvl="1">
              <a:lnSpc>
                <a:spcPct val="80000"/>
              </a:lnSpc>
            </a:pPr>
            <a:r>
              <a:rPr lang="en-US" sz="1600"/>
              <a:t>Teresa Allison (Former USAID)</a:t>
            </a:r>
          </a:p>
          <a:p>
            <a:pPr lvl="1">
              <a:lnSpc>
                <a:spcPct val="80000"/>
              </a:lnSpc>
            </a:pPr>
            <a:r>
              <a:rPr lang="en-US" sz="1600"/>
              <a:t>Shawn Battle (Enterprise Architecture)</a:t>
            </a:r>
          </a:p>
          <a:p>
            <a:pPr lvl="1">
              <a:lnSpc>
                <a:spcPct val="80000"/>
              </a:lnSpc>
            </a:pPr>
            <a:r>
              <a:rPr lang="en-US" sz="1600"/>
              <a:t>Janelle Hill (Director – Federal Concierge- DHS, VA and HHS)</a:t>
            </a:r>
          </a:p>
          <a:p>
            <a:pPr lvl="1">
              <a:lnSpc>
                <a:spcPct val="80000"/>
              </a:lnSpc>
            </a:pPr>
            <a:r>
              <a:rPr lang="en-US" sz="1600"/>
              <a:t>Gustavo Calderon (EVM Expert)</a:t>
            </a:r>
          </a:p>
          <a:p>
            <a:pPr lvl="1">
              <a:lnSpc>
                <a:spcPct val="80000"/>
              </a:lnSpc>
            </a:pPr>
            <a:r>
              <a:rPr lang="en-US" sz="1600"/>
              <a:t>Jeff Traczyk (CPIC Liasion for DoD/ Intel)</a:t>
            </a:r>
          </a:p>
          <a:p>
            <a:pPr lvl="1">
              <a:lnSpc>
                <a:spcPct val="80000"/>
              </a:lnSpc>
            </a:pPr>
            <a:r>
              <a:rPr lang="en-US" sz="1600"/>
              <a:t>Bill Taylor (DHS)</a:t>
            </a:r>
          </a:p>
          <a:p>
            <a:pPr lvl="1">
              <a:lnSpc>
                <a:spcPct val="80000"/>
              </a:lnSpc>
            </a:pPr>
            <a:r>
              <a:rPr lang="en-US" sz="1600"/>
              <a:t>Scott Bernard (Transportation/ Syracuse University)</a:t>
            </a:r>
          </a:p>
          <a:p>
            <a:pPr lvl="1">
              <a:lnSpc>
                <a:spcPct val="80000"/>
              </a:lnSpc>
            </a:pPr>
            <a:r>
              <a:rPr lang="en-US" sz="1600"/>
              <a:t>Neil Albert (PMI CoEye liasion)</a:t>
            </a:r>
          </a:p>
          <a:p>
            <a:pPr>
              <a:lnSpc>
                <a:spcPct val="80000"/>
              </a:lnSpc>
            </a:pPr>
            <a:endParaRPr lang="en-US" sz="1600"/>
          </a:p>
        </p:txBody>
      </p:sp>
      <p:sp>
        <p:nvSpPr>
          <p:cNvPr id="262150" name="Rectangle 6"/>
          <p:cNvSpPr>
            <a:spLocks noGrp="1" noChangeArrowheads="1"/>
          </p:cNvSpPr>
          <p:nvPr>
            <p:ph type="body" sz="half" idx="2"/>
          </p:nvPr>
        </p:nvSpPr>
        <p:spPr/>
        <p:txBody>
          <a:bodyPr/>
          <a:lstStyle/>
          <a:p>
            <a:pPr lvl="1">
              <a:lnSpc>
                <a:spcPct val="80000"/>
              </a:lnSpc>
            </a:pPr>
            <a:r>
              <a:rPr lang="en-US" sz="1600"/>
              <a:t>Russ Caple (Fujistsu Partner)</a:t>
            </a:r>
          </a:p>
          <a:p>
            <a:pPr lvl="1">
              <a:lnSpc>
                <a:spcPct val="80000"/>
              </a:lnSpc>
            </a:pPr>
            <a:r>
              <a:rPr lang="en-US" sz="1600"/>
              <a:t>Bill Mathis (Price Systems Partner)</a:t>
            </a:r>
          </a:p>
          <a:p>
            <a:pPr lvl="1">
              <a:lnSpc>
                <a:spcPct val="80000"/>
              </a:lnSpc>
            </a:pPr>
            <a:r>
              <a:rPr lang="en-US" sz="1600"/>
              <a:t>Ben Marglin (Booz Allen Hamilton Partner)</a:t>
            </a:r>
          </a:p>
          <a:p>
            <a:pPr lvl="1">
              <a:lnSpc>
                <a:spcPct val="80000"/>
              </a:lnSpc>
            </a:pPr>
            <a:r>
              <a:rPr lang="en-US" sz="1600"/>
              <a:t>Debbie Hoffman (Government Horizons Educational Partner)</a:t>
            </a:r>
          </a:p>
          <a:p>
            <a:pPr lvl="1">
              <a:lnSpc>
                <a:spcPct val="80000"/>
              </a:lnSpc>
            </a:pPr>
            <a:r>
              <a:rPr lang="en-US" sz="1600"/>
              <a:t> John Forbes (HPTI/ Justice)</a:t>
            </a:r>
          </a:p>
          <a:p>
            <a:pPr lvl="1">
              <a:lnSpc>
                <a:spcPct val="80000"/>
              </a:lnSpc>
            </a:pPr>
            <a:r>
              <a:rPr lang="en-US" sz="1600"/>
              <a:t>Phineas Baugher (HPTI, VA)</a:t>
            </a:r>
          </a:p>
          <a:p>
            <a:pPr lvl="1">
              <a:lnSpc>
                <a:spcPct val="80000"/>
              </a:lnSpc>
            </a:pPr>
            <a:r>
              <a:rPr lang="en-US" sz="1600"/>
              <a:t>Cathryne Rowe (BlueBird Marketing)</a:t>
            </a:r>
          </a:p>
          <a:p>
            <a:pPr lvl="1">
              <a:lnSpc>
                <a:spcPct val="80000"/>
              </a:lnSpc>
            </a:pPr>
            <a:r>
              <a:rPr lang="en-US" sz="1600"/>
              <a:t>Kevin Prestwich (SAIC)</a:t>
            </a:r>
          </a:p>
          <a:p>
            <a:pPr lvl="1">
              <a:lnSpc>
                <a:spcPct val="80000"/>
              </a:lnSpc>
            </a:pPr>
            <a:r>
              <a:rPr lang="en-US" sz="1600"/>
              <a:t>Karen Richey (GAO) – not a formal advisor, but our liasion for Cost &amp; Schedule Guide Info…</a:t>
            </a:r>
          </a:p>
          <a:p>
            <a:pPr>
              <a:lnSpc>
                <a:spcPct val="80000"/>
              </a:lnSpc>
            </a:pPr>
            <a:endParaRPr 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50882" name="Rectangle 2"/>
          <p:cNvSpPr>
            <a:spLocks noGrp="1" noChangeArrowheads="1"/>
          </p:cNvSpPr>
          <p:nvPr>
            <p:ph type="title"/>
          </p:nvPr>
        </p:nvSpPr>
        <p:spPr/>
        <p:txBody>
          <a:bodyPr/>
          <a:lstStyle/>
          <a:p>
            <a:r>
              <a:rPr lang="en-US"/>
              <a:t>Corporate Sponsors</a:t>
            </a:r>
          </a:p>
        </p:txBody>
      </p:sp>
      <p:sp>
        <p:nvSpPr>
          <p:cNvPr id="250883" name="Rectangle 3"/>
          <p:cNvSpPr>
            <a:spLocks noGrp="1" noChangeArrowheads="1"/>
          </p:cNvSpPr>
          <p:nvPr>
            <p:ph type="body" idx="1"/>
          </p:nvPr>
        </p:nvSpPr>
        <p:spPr/>
        <p:txBody>
          <a:bodyPr/>
          <a:lstStyle/>
          <a:p>
            <a:r>
              <a:rPr lang="en-US"/>
              <a:t>Federal Concierge LLC</a:t>
            </a:r>
          </a:p>
          <a:p>
            <a:r>
              <a:rPr lang="en-US"/>
              <a:t>BlueBird Marketing, Inc. – PR &amp; Outreach</a:t>
            </a:r>
          </a:p>
          <a:p>
            <a:r>
              <a:rPr lang="en-US"/>
              <a:t>Price Systems – EVM Leadership</a:t>
            </a:r>
          </a:p>
          <a:p>
            <a:r>
              <a:rPr lang="en-US"/>
              <a:t>Fujitsu – CPIC Professional Services Leadership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51906" name="Rectangle 2"/>
          <p:cNvSpPr>
            <a:spLocks noGrp="1" noChangeArrowheads="1"/>
          </p:cNvSpPr>
          <p:nvPr>
            <p:ph type="title"/>
          </p:nvPr>
        </p:nvSpPr>
        <p:spPr/>
        <p:txBody>
          <a:bodyPr/>
          <a:lstStyle/>
          <a:p>
            <a:r>
              <a:rPr lang="en-US" sz="2400"/>
              <a:t>Corporate Membership &amp; Educational Partners</a:t>
            </a:r>
          </a:p>
        </p:txBody>
      </p:sp>
      <p:sp>
        <p:nvSpPr>
          <p:cNvPr id="251907" name="Rectangle 3"/>
          <p:cNvSpPr>
            <a:spLocks noGrp="1" noChangeArrowheads="1"/>
          </p:cNvSpPr>
          <p:nvPr>
            <p:ph type="body" idx="1"/>
          </p:nvPr>
        </p:nvSpPr>
        <p:spPr/>
        <p:txBody>
          <a:bodyPr/>
          <a:lstStyle/>
          <a:p>
            <a:r>
              <a:rPr lang="en-US"/>
              <a:t>Compass Systems Consulting, Inc.</a:t>
            </a:r>
          </a:p>
          <a:p>
            <a:r>
              <a:rPr lang="en-US"/>
              <a:t>HPTI</a:t>
            </a:r>
          </a:p>
          <a:p>
            <a:r>
              <a:rPr lang="en-US"/>
              <a:t>ICOR Partners</a:t>
            </a:r>
          </a:p>
          <a:p>
            <a:r>
              <a:rPr lang="en-US"/>
              <a:t>Booz Allen Hamilton, Inc. (new)</a:t>
            </a:r>
          </a:p>
          <a:p>
            <a:r>
              <a:rPr lang="en-US"/>
              <a:t>Government*Horizons Inc. (Education Partner)</a:t>
            </a:r>
          </a:p>
          <a:p>
            <a:r>
              <a:rPr lang="en-US"/>
              <a:t>ESI International (New Education Partner)</a:t>
            </a:r>
          </a:p>
          <a:p>
            <a:r>
              <a:rPr lang="en-US"/>
              <a:t>Syracuse University (New Education Partner)</a:t>
            </a:r>
          </a:p>
          <a:p>
            <a:r>
              <a:rPr lang="en-US"/>
              <a:t>Carnegie-Melon U (Pending New Ed. Partner)</a:t>
            </a:r>
          </a:p>
          <a:p>
            <a:pPr>
              <a:buFontTx/>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52930" name="Rectangle 2"/>
          <p:cNvSpPr>
            <a:spLocks noGrp="1" noChangeArrowheads="1"/>
          </p:cNvSpPr>
          <p:nvPr>
            <p:ph type="title"/>
          </p:nvPr>
        </p:nvSpPr>
        <p:spPr/>
        <p:txBody>
          <a:bodyPr/>
          <a:lstStyle/>
          <a:p>
            <a:r>
              <a:rPr lang="en-US"/>
              <a:t>Membership</a:t>
            </a:r>
          </a:p>
        </p:txBody>
      </p:sp>
      <p:sp>
        <p:nvSpPr>
          <p:cNvPr id="252931" name="Rectangle 3"/>
          <p:cNvSpPr>
            <a:spLocks noGrp="1" noChangeArrowheads="1"/>
          </p:cNvSpPr>
          <p:nvPr>
            <p:ph type="body" idx="1"/>
          </p:nvPr>
        </p:nvSpPr>
        <p:spPr/>
        <p:txBody>
          <a:bodyPr/>
          <a:lstStyle/>
          <a:p>
            <a:pPr>
              <a:lnSpc>
                <a:spcPct val="80000"/>
              </a:lnSpc>
            </a:pPr>
            <a:r>
              <a:rPr lang="en-US" sz="1800"/>
              <a:t>Sampling of Agency Participation with Government Employees and/ or In-house contractors who are members: (USGS, FEMA, DHS HQ, USCIS &amp; ICE, GAO, State Dept., TSA, CDC, VHA, Treasury, Transportation, USDA)</a:t>
            </a:r>
          </a:p>
          <a:p>
            <a:pPr>
              <a:lnSpc>
                <a:spcPct val="80000"/>
              </a:lnSpc>
            </a:pPr>
            <a:r>
              <a:rPr lang="en-US" sz="1800"/>
              <a:t>Total registered members to date: +/-60</a:t>
            </a:r>
          </a:p>
          <a:p>
            <a:pPr>
              <a:lnSpc>
                <a:spcPct val="80000"/>
              </a:lnSpc>
            </a:pPr>
            <a:r>
              <a:rPr lang="en-US" sz="1800"/>
              <a:t>Large % of membership is DHS.</a:t>
            </a:r>
          </a:p>
          <a:p>
            <a:pPr>
              <a:lnSpc>
                <a:spcPct val="80000"/>
              </a:lnSpc>
            </a:pPr>
            <a:r>
              <a:rPr lang="en-US" sz="1800"/>
              <a:t>A lot of government respondents are either </a:t>
            </a:r>
          </a:p>
          <a:p>
            <a:pPr lvl="1">
              <a:lnSpc>
                <a:spcPct val="80000"/>
              </a:lnSpc>
            </a:pPr>
            <a:r>
              <a:rPr lang="en-US" sz="1800"/>
              <a:t>Waiting to register as members based on quality and quantity of event / benefits or</a:t>
            </a:r>
          </a:p>
          <a:p>
            <a:pPr lvl="1">
              <a:lnSpc>
                <a:spcPct val="80000"/>
              </a:lnSpc>
            </a:pPr>
            <a:r>
              <a:rPr lang="en-US" sz="1800"/>
              <a:t>Trying to get the government to pay for their membership so many registrations are “on hold”.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Federal Concierge LLC</a:t>
            </a:r>
          </a:p>
          <a:p>
            <a:r>
              <a:rPr lang="en-US"/>
              <a:t>All Rights Reserved</a:t>
            </a:r>
          </a:p>
        </p:txBody>
      </p:sp>
      <p:sp>
        <p:nvSpPr>
          <p:cNvPr id="253954" name="Rectangle 2"/>
          <p:cNvSpPr>
            <a:spLocks noGrp="1" noChangeArrowheads="1"/>
          </p:cNvSpPr>
          <p:nvPr>
            <p:ph type="title"/>
          </p:nvPr>
        </p:nvSpPr>
        <p:spPr/>
        <p:txBody>
          <a:bodyPr/>
          <a:lstStyle/>
          <a:p>
            <a:r>
              <a:rPr lang="en-US"/>
              <a:t>Special Interest Groups Forming or Already Active</a:t>
            </a:r>
          </a:p>
        </p:txBody>
      </p:sp>
      <p:sp>
        <p:nvSpPr>
          <p:cNvPr id="253955" name="Rectangle 3"/>
          <p:cNvSpPr>
            <a:spLocks noGrp="1" noChangeArrowheads="1"/>
          </p:cNvSpPr>
          <p:nvPr>
            <p:ph type="body" idx="1"/>
          </p:nvPr>
        </p:nvSpPr>
        <p:spPr/>
        <p:txBody>
          <a:bodyPr/>
          <a:lstStyle/>
          <a:p>
            <a:pPr>
              <a:lnSpc>
                <a:spcPct val="90000"/>
              </a:lnSpc>
            </a:pPr>
            <a:r>
              <a:rPr lang="en-US" sz="2000"/>
              <a:t>Software as a Service (SaaS)</a:t>
            </a:r>
            <a:r>
              <a:rPr lang="en-US"/>
              <a:t> </a:t>
            </a:r>
            <a:r>
              <a:rPr lang="en-US" sz="2000"/>
              <a:t>– Gustavo Calderon</a:t>
            </a:r>
          </a:p>
          <a:p>
            <a:pPr>
              <a:lnSpc>
                <a:spcPct val="90000"/>
              </a:lnSpc>
            </a:pPr>
            <a:r>
              <a:rPr lang="en-US" sz="2000"/>
              <a:t>Education &amp; Standards Working Group</a:t>
            </a:r>
          </a:p>
          <a:p>
            <a:pPr lvl="1">
              <a:lnSpc>
                <a:spcPct val="90000"/>
              </a:lnSpc>
            </a:pPr>
            <a:r>
              <a:rPr lang="en-US" sz="2000"/>
              <a:t>FCPF Certification –Teresa Allison, Debbie Hoffman, Bill Damare  &amp; Janelle Hill</a:t>
            </a:r>
          </a:p>
          <a:p>
            <a:pPr lvl="1">
              <a:lnSpc>
                <a:spcPct val="90000"/>
              </a:lnSpc>
            </a:pPr>
            <a:r>
              <a:rPr lang="en-US" sz="2000"/>
              <a:t>Standards – Teresa Allison</a:t>
            </a:r>
          </a:p>
          <a:p>
            <a:pPr>
              <a:lnSpc>
                <a:spcPct val="90000"/>
              </a:lnSpc>
            </a:pPr>
            <a:r>
              <a:rPr lang="en-US" sz="2000"/>
              <a:t>Improving Program Performance SIG – Russ Caple</a:t>
            </a:r>
          </a:p>
          <a:p>
            <a:pPr>
              <a:lnSpc>
                <a:spcPct val="90000"/>
              </a:lnSpc>
            </a:pPr>
            <a:r>
              <a:rPr lang="en-US" sz="2000"/>
              <a:t>Washington Chapter Leadership – John Forbes &amp; Jeff Traczyk</a:t>
            </a:r>
          </a:p>
          <a:p>
            <a:pPr>
              <a:lnSpc>
                <a:spcPct val="90000"/>
              </a:lnSpc>
            </a:pPr>
            <a:r>
              <a:rPr lang="en-US" sz="2000"/>
              <a:t>CPIC 2008 Conference &amp; Awards Committee - TBD</a:t>
            </a:r>
          </a:p>
          <a:p>
            <a:pPr>
              <a:lnSpc>
                <a:spcPct val="90000"/>
              </a:lnSpc>
            </a:pPr>
            <a:r>
              <a:rPr lang="en-US" sz="2000"/>
              <a:t>PR &amp; Industry Outreach – Janelle Hill &amp; Cathy Rowe</a:t>
            </a:r>
          </a:p>
        </p:txBody>
      </p:sp>
    </p:spTree>
  </p:cSld>
  <p:clrMapOvr>
    <a:masterClrMapping/>
  </p:clrMapOvr>
</p:sld>
</file>

<file path=ppt/theme/theme1.xml><?xml version="1.0" encoding="utf-8"?>
<a:theme xmlns:a="http://schemas.openxmlformats.org/drawingml/2006/main" name="pm1-00023">
  <a:themeElements>
    <a:clrScheme name="pm1-00023 14">
      <a:dk1>
        <a:srgbClr val="000000"/>
      </a:dk1>
      <a:lt1>
        <a:srgbClr val="FFFFFF"/>
      </a:lt1>
      <a:dk2>
        <a:srgbClr val="4C6D95"/>
      </a:dk2>
      <a:lt2>
        <a:srgbClr val="808080"/>
      </a:lt2>
      <a:accent1>
        <a:srgbClr val="99CCFF"/>
      </a:accent1>
      <a:accent2>
        <a:srgbClr val="4C6D95"/>
      </a:accent2>
      <a:accent3>
        <a:srgbClr val="FFFFFF"/>
      </a:accent3>
      <a:accent4>
        <a:srgbClr val="000000"/>
      </a:accent4>
      <a:accent5>
        <a:srgbClr val="CAE2FF"/>
      </a:accent5>
      <a:accent6>
        <a:srgbClr val="446287"/>
      </a:accent6>
      <a:hlink>
        <a:srgbClr val="4C6D95"/>
      </a:hlink>
      <a:folHlink>
        <a:srgbClr val="85A0C1"/>
      </a:folHlink>
    </a:clrScheme>
    <a:fontScheme name="pm1-0002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m1-0002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m1-0002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m1-0002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m1-0002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m1-0002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m1-0002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m1-0002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m1-0002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m1-0002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m1-0002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m1-0002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m1-0002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pm1-00023 13">
        <a:dk1>
          <a:srgbClr val="000000"/>
        </a:dk1>
        <a:lt1>
          <a:srgbClr val="FFFFFF"/>
        </a:lt1>
        <a:dk2>
          <a:srgbClr val="4C6D95"/>
        </a:dk2>
        <a:lt2>
          <a:srgbClr val="808080"/>
        </a:lt2>
        <a:accent1>
          <a:srgbClr val="99CCFF"/>
        </a:accent1>
        <a:accent2>
          <a:srgbClr val="CCCCFF"/>
        </a:accent2>
        <a:accent3>
          <a:srgbClr val="FFFFFF"/>
        </a:accent3>
        <a:accent4>
          <a:srgbClr val="000000"/>
        </a:accent4>
        <a:accent5>
          <a:srgbClr val="CAE2FF"/>
        </a:accent5>
        <a:accent6>
          <a:srgbClr val="B9B9E7"/>
        </a:accent6>
        <a:hlink>
          <a:srgbClr val="4C6D95"/>
        </a:hlink>
        <a:folHlink>
          <a:srgbClr val="85A0C1"/>
        </a:folHlink>
      </a:clrScheme>
      <a:clrMap bg1="lt1" tx1="dk1" bg2="lt2" tx2="dk2" accent1="accent1" accent2="accent2" accent3="accent3" accent4="accent4" accent5="accent5" accent6="accent6" hlink="hlink" folHlink="folHlink"/>
    </a:extraClrScheme>
    <a:extraClrScheme>
      <a:clrScheme name="pm1-00023 14">
        <a:dk1>
          <a:srgbClr val="000000"/>
        </a:dk1>
        <a:lt1>
          <a:srgbClr val="FFFFFF"/>
        </a:lt1>
        <a:dk2>
          <a:srgbClr val="4C6D95"/>
        </a:dk2>
        <a:lt2>
          <a:srgbClr val="808080"/>
        </a:lt2>
        <a:accent1>
          <a:srgbClr val="99CCFF"/>
        </a:accent1>
        <a:accent2>
          <a:srgbClr val="4C6D95"/>
        </a:accent2>
        <a:accent3>
          <a:srgbClr val="FFFFFF"/>
        </a:accent3>
        <a:accent4>
          <a:srgbClr val="000000"/>
        </a:accent4>
        <a:accent5>
          <a:srgbClr val="CAE2FF"/>
        </a:accent5>
        <a:accent6>
          <a:srgbClr val="446287"/>
        </a:accent6>
        <a:hlink>
          <a:srgbClr val="4C6D95"/>
        </a:hlink>
        <a:folHlink>
          <a:srgbClr val="85A0C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pm1-00023</Template>
  <TotalTime>1909</TotalTime>
  <Words>980</Words>
  <Application>Microsoft Office PowerPoint</Application>
  <PresentationFormat>On-screen Show (4:3)</PresentationFormat>
  <Paragraphs>148</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pm1-00023</vt:lpstr>
      <vt:lpstr>Federal CPIC Forum Advisory Board  February 26, 2008 </vt:lpstr>
      <vt:lpstr>General Information</vt:lpstr>
      <vt:lpstr>Charter/ Non-Profit Status</vt:lpstr>
      <vt:lpstr>Membership Information</vt:lpstr>
      <vt:lpstr>Advisory Board</vt:lpstr>
      <vt:lpstr>Corporate Sponsors</vt:lpstr>
      <vt:lpstr>Corporate Membership &amp; Educational Partners</vt:lpstr>
      <vt:lpstr>Membership</vt:lpstr>
      <vt:lpstr>Special Interest Groups Forming or Already Active</vt:lpstr>
      <vt:lpstr>Monthly Forum Meetings &amp; Events/ Participation </vt:lpstr>
      <vt:lpstr>CPIC 2008: 1st Annual CPIC Conference &amp; Awards Reception </vt:lpstr>
      <vt:lpstr>Thank You For Your Participation</vt:lpstr>
    </vt:vector>
  </TitlesOfParts>
  <Company>Fed Con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CPIC &amp; Exhibit 300s</dc:title>
  <dc:creator>J B Hill</dc:creator>
  <cp:lastModifiedBy>John Forbes</cp:lastModifiedBy>
  <cp:revision>73</cp:revision>
  <dcterms:created xsi:type="dcterms:W3CDTF">2007-09-18T15:03:54Z</dcterms:created>
  <dcterms:modified xsi:type="dcterms:W3CDTF">2008-02-26T13:12:55Z</dcterms:modified>
</cp:coreProperties>
</file>